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de-DE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000" cy="3976920"/>
          </a:xfrm>
          <a:prstGeom prst="rect">
            <a:avLst/>
          </a:prstGeom>
        </p:spPr>
        <p:txBody>
          <a:bodyPr bIns="0" lIns="0" rIns="0" tIns="0" wrap="none"/>
          <a:p>
            <a:r>
              <a:rPr lang="de-DE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e-DE"/>
              <a:t>Click to edit the title text format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DE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://www.systementwicklung.uni-koeln.de/fileadmin/www_Inhalte/forschung/artikel/1998bis2000/Qualitaetsmanagement_in_der_Softwareentwicklung.pdf" TargetMode="External"/><Relationship Id="rId2" Type="http://schemas.openxmlformats.org/officeDocument/2006/relationships/hyperlink" Target="http://www.systementwicklung.uni-koeln.de/fileadmin/www_Inhalte/forschung/artikel/1998bis2000/Qualitaetsmanagement_in_der_Softwareentwicklung.pdf" TargetMode="External"/><Relationship Id="rId3" Type="http://schemas.openxmlformats.org/officeDocument/2006/relationships/hyperlink" Target="http://www.uni-protokolle.de/Lexikon/White_Box_Test.html" TargetMode="External"/><Relationship Id="rId4" Type="http://schemas.openxmlformats.org/officeDocument/2006/relationships/hyperlink" Target="http://www.uni-protokolle.de/Lexikon/White_Box_Test.html" TargetMode="External"/><Relationship Id="rId5" Type="http://schemas.openxmlformats.org/officeDocument/2006/relationships/hyperlink" Target="http://homepages.thm.de/~hg11260/mat/testentwurf.pdf" TargetMode="External"/><Relationship Id="rId6" Type="http://schemas.openxmlformats.org/officeDocument/2006/relationships/hyperlink" Target="http://homepages.thm.de/~hg11260/mat/testentwurf.pdf" TargetMode="External"/><Relationship Id="rId7" Type="http://schemas.openxmlformats.org/officeDocument/2006/relationships/hyperlink" Target="http://www.fh-wedel.de/~si/seminare/ws08/Ausarbeitung/11.ca/checkstyle.html" TargetMode="External"/><Relationship Id="rId8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"/>
              </a:rPr>
              <a:t>Qualitätsmanagement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de-DE" sz="3200">
                <a:solidFill>
                  <a:srgbClr val="8b8b8b"/>
                </a:solidFill>
                <a:latin typeface="Calibri"/>
              </a:rPr>
              <a:t>Eine Präsentation von Annalena Erdt</a:t>
            </a:r>
            <a:endParaRPr/>
          </a:p>
        </p:txBody>
      </p:sp>
      <p:sp>
        <p:nvSpPr>
          <p:cNvPr id="70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Open Source Plugin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Verfügbar für verschiedene Programme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Unterstützt Einhaltung von Code Conventions in Java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Konfigurierbar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b="1" lang="de-DE" sz="2000"/>
              <a:t>Einstellung für das Eclipse Pugin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Die Einstellungen findet man unter den Projekteigenschaften.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/>
              <a:t>Default: Sun Codings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i="1" lang="de-DE" sz="1500"/>
              <a:t>http://checkstyle.sourceforge.net/</a:t>
            </a:r>
            <a:endParaRPr/>
          </a:p>
        </p:txBody>
      </p:sp>
      <p:sp>
        <p:nvSpPr>
          <p:cNvPr id="105" name="CustomShape 2"/>
          <p:cNvSpPr/>
          <p:nvPr/>
        </p:nvSpPr>
        <p:spPr>
          <a:xfrm>
            <a:off x="14400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6" name="CustomShape 3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Projektbezug – Checkstyle</a:t>
            </a:r>
            <a:endParaRPr/>
          </a:p>
        </p:txBody>
      </p:sp>
      <p:sp>
        <p:nvSpPr>
          <p:cNvPr id="107" name="CustomShape 4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19" nodeType="tmRoot" restart="never">
          <p:childTnLst>
            <p:seq>
              <p:cTn id="2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 u="sng">
                <a:solidFill>
                  <a:srgbClr val="0000ff"/>
                </a:solidFill>
                <a:latin typeface="Calibri"/>
                <a:hlinkClick r:id="rId1"/>
              </a:rPr>
              <a:t>http://</a:t>
            </a:r>
            <a:r>
              <a:rPr lang="de-DE" sz="2000" u="sng">
                <a:solidFill>
                  <a:srgbClr val="0000ff"/>
                </a:solidFill>
                <a:latin typeface="Calibri"/>
                <a:hlinkClick r:id="rId2"/>
              </a:rPr>
              <a:t>www.systementwicklung.uni-koeln.de/fileadmin/www_Inhalte/forschung/artikel/1998bis2000/Qualitaetsmanagement_in_der_Softwareentwicklung.pdf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Handout „Modul Softwaretechnik“ </a:t>
            </a:r>
            <a:r>
              <a:rPr i="1" lang="de-DE" sz="1200">
                <a:solidFill>
                  <a:srgbClr val="000000"/>
                </a:solidFill>
                <a:latin typeface="Calibri"/>
              </a:rPr>
              <a:t>Prof. Dr. Dirk Nowotka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 u="sng">
                <a:solidFill>
                  <a:srgbClr val="0000ff"/>
                </a:solidFill>
                <a:latin typeface="Calibri"/>
                <a:hlinkClick r:id="rId3"/>
              </a:rPr>
              <a:t>http://</a:t>
            </a:r>
            <a:r>
              <a:rPr lang="de-DE" sz="2000" u="sng">
                <a:solidFill>
                  <a:srgbClr val="0000ff"/>
                </a:solidFill>
                <a:latin typeface="Calibri"/>
                <a:hlinkClick r:id="rId4"/>
              </a:rPr>
              <a:t>www.uni-protokolle.de/Lexikon/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 u="sng">
                <a:solidFill>
                  <a:srgbClr val="0000ff"/>
                </a:solidFill>
                <a:latin typeface="Calibri"/>
                <a:hlinkClick r:id="rId5"/>
              </a:rPr>
              <a:t>http://homepages.thm.de/~</a:t>
            </a:r>
            <a:r>
              <a:rPr lang="de-DE" sz="2000" u="sng">
                <a:solidFill>
                  <a:srgbClr val="0000ff"/>
                </a:solidFill>
                <a:latin typeface="Calibri"/>
                <a:hlinkClick r:id="rId6"/>
              </a:rPr>
              <a:t>hg11260/mat/testentwurf.pdf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 u="sng">
                <a:solidFill>
                  <a:srgbClr val="0000ff"/>
                </a:solidFill>
                <a:latin typeface="Calibri"/>
                <a:hlinkClick r:id="rId7"/>
              </a:rPr>
              <a:t>http://www.fh-wedel.de/~si/seminare/ws08/Ausarbeitung/11.ca/checkstyle.html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de-DE" sz="2000" u="sng">
                <a:solidFill>
                  <a:srgbClr val="0000ff"/>
                </a:solidFill>
                <a:latin typeface="Calibri"/>
              </a:rPr>
              <a:t>http://mata.gia.rwth-aachen.de/Vortraege/Juergen_A_Lamers/EsWirdGetestet/script/node5.html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14472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 u="sng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0" name="CustomShape 3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Quellen</a:t>
            </a:r>
            <a:endParaRPr/>
          </a:p>
        </p:txBody>
      </p:sp>
      <p:sp>
        <p:nvSpPr>
          <p:cNvPr id="111" name="CustomShape 4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21" nodeType="tmRoot" restart="never">
          <p:childTnLst>
            <p:seq>
              <p:cTn id="2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808080"/>
                </a:solidFill>
                <a:latin typeface="Bradley Hand ITC"/>
              </a:rPr>
              <a:t>Danke fürs zuhören!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808080"/>
                </a:solidFill>
                <a:latin typeface="Bradley Hand ITC"/>
              </a:rPr>
              <a:t>Gibt es Fragen?</a:t>
            </a:r>
            <a:endParaRPr/>
          </a:p>
        </p:txBody>
      </p:sp>
      <p:sp>
        <p:nvSpPr>
          <p:cNvPr id="113" name="CustomShape 2"/>
          <p:cNvSpPr/>
          <p:nvPr/>
        </p:nvSpPr>
        <p:spPr>
          <a:xfrm>
            <a:off x="14472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 u="sng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4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23" nodeType="tmRoot" restart="never">
          <p:childTnLst>
            <p:seq>
              <p:cTn id="2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5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„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Qualitätsmanagement in der Softwareentwicklung beschäftigt sich mit der Frage, wie die Ursachenvon Softwarefehlern bekämpft bzw. das Risiko ihres Auftretens verringert werden kann.“ </a:t>
            </a:r>
            <a:r>
              <a:rPr i="1" lang="de-DE" sz="1100">
                <a:solidFill>
                  <a:srgbClr val="000000"/>
                </a:solidFill>
                <a:latin typeface="Calibri"/>
              </a:rPr>
              <a:t>Dirk Stelzer, Uni Köln</a:t>
            </a:r>
            <a:endParaRPr/>
          </a:p>
          <a:p>
            <a:pPr>
              <a:lnSpc>
                <a:spcPct val="15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b="1" lang="de-DE" sz="2000">
                <a:solidFill>
                  <a:srgbClr val="000000"/>
                </a:solidFill>
                <a:latin typeface="Calibri"/>
              </a:rPr>
              <a:t>Was bedeutet Qualität?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Abwesenheit von Fehlern?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Erfüllung der Anforderungen?</a:t>
            </a:r>
            <a:endParaRPr/>
          </a:p>
          <a:p>
            <a:pPr>
              <a:lnSpc>
                <a:spcPct val="15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b="1" lang="de-DE" sz="2000">
                <a:solidFill>
                  <a:srgbClr val="000000"/>
                </a:solidFill>
                <a:latin typeface="Calibri"/>
              </a:rPr>
              <a:t>In unserem Fall</a:t>
            </a:r>
            <a:endParaRPr/>
          </a:p>
          <a:p>
            <a:pPr>
              <a:lnSpc>
                <a:spcPct val="15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Zuverlässigkeit, Übersichtlichkeit, Sichtbarkeit          usw.</a:t>
            </a:r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Allgemeines – Grundbegriff</a:t>
            </a:r>
            <a:endParaRPr/>
          </a:p>
        </p:txBody>
      </p:sp>
      <p:sp>
        <p:nvSpPr>
          <p:cNvPr id="73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  <p:sp>
        <p:nvSpPr>
          <p:cNvPr id="74" name="CustomShape 4"/>
          <p:cNvSpPr/>
          <p:nvPr/>
        </p:nvSpPr>
        <p:spPr>
          <a:xfrm>
            <a:off x="144000" y="26208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 u="sng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Wiederholung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Durch Fehler entstehen hohe Kosten, je später desto teurer (Mariner 1)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Fehler können Menschenleben kosten (Therac 25)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Schadensersatz und Imageverlust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…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Auf das Projekt bezogen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Die Anforderungen des Kunden  sind nicht unbedingt eindeutig und können falsch verstanden werden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Selbst wenn das System den Spezifikationen entspricht kann der Kunde es qualitativ als nicht ausreichend einstufen, wenn die Erwartungen nicht erfüllt wurden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76" name="CustomShape 2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Allgemeines – Warum?</a:t>
            </a:r>
            <a:endParaRPr/>
          </a:p>
        </p:txBody>
      </p:sp>
      <p:sp>
        <p:nvSpPr>
          <p:cNvPr id="77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  <p:sp>
        <p:nvSpPr>
          <p:cNvPr id="78" name="CustomShape 4"/>
          <p:cNvSpPr/>
          <p:nvPr/>
        </p:nvSpPr>
        <p:spPr>
          <a:xfrm>
            <a:off x="144000" y="26208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Tests: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White Box Test &amp; 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Methoden: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Integrationstest &amp; Regressionstest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Ziel beim Testen? 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Abweichungen von den Anforderungen zu finden</a:t>
            </a:r>
            <a:endParaRPr/>
          </a:p>
        </p:txBody>
      </p:sp>
      <p:sp>
        <p:nvSpPr>
          <p:cNvPr id="80" name="CustomShape 2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Tests &amp; Methoden</a:t>
            </a:r>
            <a:endParaRPr/>
          </a:p>
        </p:txBody>
      </p:sp>
      <p:sp>
        <p:nvSpPr>
          <p:cNvPr id="81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  <p:sp>
        <p:nvSpPr>
          <p:cNvPr id="82" name="CustomShape 4"/>
          <p:cNvSpPr/>
          <p:nvPr/>
        </p:nvSpPr>
        <p:spPr>
          <a:xfrm>
            <a:off x="144000" y="26208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 u="sng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Setzen Kenntnisse über das bestehende System voraus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C0-Test - Anweisungsüberdeckungstest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Jede Anweisung des Programms wird mindestens einmal durchlaufen.</a:t>
            </a: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Nicht erreichbare Anweisungen werden aufgedeckt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C1-Test -  Zweigüberdeckungstest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lang="de-DE" sz="2000">
                <a:solidFill>
                  <a:srgbClr val="000000"/>
                </a:solidFill>
                <a:latin typeface="Calibri"/>
              </a:rPr>
              <a:t>Jeder Zweig der Anweisung wird mindestens einmal durchlaufen</a:t>
            </a:r>
            <a:endParaRPr/>
          </a:p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Nicht erreichbare Zweige werden gefunden</a:t>
            </a:r>
            <a:endParaRPr/>
          </a:p>
        </p:txBody>
      </p:sp>
      <p:sp>
        <p:nvSpPr>
          <p:cNvPr id="84" name="CustomShape 2"/>
          <p:cNvSpPr/>
          <p:nvPr/>
        </p:nvSpPr>
        <p:spPr>
          <a:xfrm>
            <a:off x="14472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5" name="CustomShape 3"/>
          <p:cNvSpPr/>
          <p:nvPr/>
        </p:nvSpPr>
        <p:spPr>
          <a:xfrm>
            <a:off x="2699640" y="260640"/>
            <a:ext cx="5975640" cy="8204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Tests &amp; Methoden – White Box Test</a:t>
            </a:r>
            <a:endParaRPr/>
          </a:p>
        </p:txBody>
      </p:sp>
      <p:sp>
        <p:nvSpPr>
          <p:cNvPr id="86" name="CustomShape 4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4400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2699640" y="260640"/>
            <a:ext cx="5975640" cy="8204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Tests &amp; Methoden – White Box Test</a:t>
            </a:r>
            <a:endParaRPr/>
          </a:p>
        </p:txBody>
      </p:sp>
      <p:sp>
        <p:nvSpPr>
          <p:cNvPr id="89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  <p:pic>
        <p:nvPicPr>
          <p:cNvPr descr="" id="90" name="Inhaltsplatzhalter 9"/>
          <p:cNvPicPr/>
          <p:nvPr/>
        </p:nvPicPr>
        <p:blipFill>
          <a:blip r:embed="rId1"/>
          <a:stretch>
            <a:fillRect/>
          </a:stretch>
        </p:blipFill>
        <p:spPr>
          <a:xfrm>
            <a:off x="3348000" y="1268640"/>
            <a:ext cx="4779000" cy="1710000"/>
          </a:xfrm>
          <a:prstGeom prst="rect">
            <a:avLst/>
          </a:prstGeom>
        </p:spPr>
      </p:pic>
      <p:sp>
        <p:nvSpPr>
          <p:cNvPr id="91" name="CustomShape 4"/>
          <p:cNvSpPr/>
          <p:nvPr/>
        </p:nvSpPr>
        <p:spPr>
          <a:xfrm>
            <a:off x="3348000" y="3213000"/>
            <a:ext cx="4751280" cy="2313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Idee: Wikipedia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Anweisungsüberdeckungstest: </a:t>
            </a: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(Start, 1, 2, 3, 4, 5, Stopp)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Zweigüberdeckungstest:</a:t>
            </a:r>
            <a:endParaRPr/>
          </a:p>
          <a:p>
            <a:pPr>
              <a:lnSpc>
                <a:spcPct val="100000"/>
              </a:lnSpc>
            </a:pPr>
            <a:r>
              <a:rPr lang="de-DE" sz="1000">
                <a:solidFill>
                  <a:srgbClr val="000000"/>
                </a:solidFill>
                <a:latin typeface="Calibri"/>
              </a:rPr>
              <a:t>(Start, 1, 2, 3, 4, 5 Stopp), (Start, 1, 3, 5, Stopp)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1" nodeType="tmRoot" restart="never">
          <p:childTnLst>
            <p:seq>
              <p:cTn id="1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2689200" y="1224000"/>
            <a:ext cx="5986080" cy="537228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Gut um festzustellen ob ein System der Spezifikation entspricht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Entwickler des Tests darf nichts über die Funktionsweise des Systems wissen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Regressionstest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Wiederholung von Testfällen um Auswirkungen von Modifikationen zu prüfen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2000">
                <a:solidFill>
                  <a:srgbClr val="000000"/>
                </a:solidFill>
                <a:latin typeface="Calibri"/>
              </a:rPr>
              <a:t>Integrationstest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 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Abfolge von Einzeltests, um das Zusammenspiel der  voneinander abhängigen Softwarekomponenten zu testen (Bottom-Up-Methode)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2699640" y="260640"/>
            <a:ext cx="5975640" cy="8204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Tests &amp; Methoden - Black Box Test</a:t>
            </a:r>
            <a:endParaRPr/>
          </a:p>
        </p:txBody>
      </p:sp>
      <p:sp>
        <p:nvSpPr>
          <p:cNvPr id="94" name="CustomShape 3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  <p:sp>
        <p:nvSpPr>
          <p:cNvPr id="95" name="CustomShape 4"/>
          <p:cNvSpPr/>
          <p:nvPr/>
        </p:nvSpPr>
        <p:spPr>
          <a:xfrm>
            <a:off x="144000" y="26208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3" nodeType="tmRoot" restart="never">
          <p:childTnLst>
            <p:seq>
              <p:cTn id="1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Werden häufig schon während der Programmierung vom Programmierer vorgenommen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Werkzeug: Grails,  JUnit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14400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8" name="CustomShape 3"/>
          <p:cNvSpPr/>
          <p:nvPr/>
        </p:nvSpPr>
        <p:spPr>
          <a:xfrm>
            <a:off x="2699640" y="260640"/>
            <a:ext cx="5975640" cy="82044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Projektbezug – White/ Black Box Test</a:t>
            </a:r>
            <a:endParaRPr/>
          </a:p>
        </p:txBody>
      </p:sp>
      <p:sp>
        <p:nvSpPr>
          <p:cNvPr id="99" name="CustomShape 4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15" nodeType="tmRoot" restart="never">
          <p:childTnLst>
            <p:seq>
              <p:cTn id="1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2699640" y="980640"/>
            <a:ext cx="5986080" cy="5615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Werkzeuge und Methoden helfen gewissen Konventionen einzuhalten, in unserem Projekt beispielsweise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sinnvolle Namen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Kommentare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Formatierung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…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(siehe Präsentation Clean Code)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i="1" lang="de-DE" sz="2000">
                <a:solidFill>
                  <a:srgbClr val="000000"/>
                </a:solidFill>
                <a:latin typeface="Calibri"/>
              </a:rPr>
              <a:t>außerdem gibt 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de-DE" sz="2000">
                <a:solidFill>
                  <a:srgbClr val="000000"/>
                </a:solidFill>
                <a:latin typeface="Calibri"/>
              </a:rPr>
              <a:t>      </a:t>
            </a:r>
            <a:r>
              <a:rPr b="1" lang="de-DE" sz="2000">
                <a:solidFill>
                  <a:srgbClr val="000000"/>
                </a:solidFill>
                <a:latin typeface="Calibri"/>
              </a:rPr>
              <a:t>Checkstyle (Plugin)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144720" y="261720"/>
            <a:ext cx="2087280" cy="6596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808080"/>
                </a:solidFill>
                <a:latin typeface="Calibri"/>
              </a:rPr>
              <a:t>Qualitätsmanagement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Allgemein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Grundbegriff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Warum das Ganze?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Tests &amp; Methoden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 Box Test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 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Black Box Test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Projektbezug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White/Black Box Test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 u="sng">
                <a:solidFill>
                  <a:srgbClr val="8b8b8b"/>
                </a:solidFill>
                <a:latin typeface="Calibri"/>
              </a:rPr>
              <a:t>Code-Convention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1600">
                <a:solidFill>
                  <a:srgbClr val="8b8b8b"/>
                </a:solidFill>
                <a:latin typeface="Calibri"/>
              </a:rPr>
              <a:t> </a:t>
            </a:r>
            <a:r>
              <a:rPr lang="de-DE" sz="1600">
                <a:solidFill>
                  <a:srgbClr val="8b8b8b"/>
                </a:solidFill>
                <a:latin typeface="Calibri"/>
              </a:rPr>
              <a:t>Checkstyle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Quellen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600">
                <a:solidFill>
                  <a:srgbClr val="8b8b8b"/>
                </a:solidFill>
                <a:latin typeface="Calibri"/>
              </a:rPr>
              <a:t>Fragen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2" name="CustomShape 3"/>
          <p:cNvSpPr/>
          <p:nvPr/>
        </p:nvSpPr>
        <p:spPr>
          <a:xfrm>
            <a:off x="2699640" y="260640"/>
            <a:ext cx="5975640" cy="4554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de-DE" sz="2400">
                <a:solidFill>
                  <a:srgbClr val="000000"/>
                </a:solidFill>
                <a:latin typeface="Calibri"/>
              </a:rPr>
              <a:t>Projektbezug – Code-Convention</a:t>
            </a:r>
            <a:endParaRPr/>
          </a:p>
        </p:txBody>
      </p:sp>
      <p:sp>
        <p:nvSpPr>
          <p:cNvPr id="103" name="CustomShape 4"/>
          <p:cNvSpPr/>
          <p:nvPr/>
        </p:nvSpPr>
        <p:spPr>
          <a:xfrm>
            <a:off x="0" y="0"/>
            <a:ext cx="11796120" cy="117961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de-DE">
                <a:solidFill>
                  <a:srgbClr val="000000"/>
                </a:solidFill>
                <a:latin typeface="Calibri"/>
              </a:rPr>
              <a:t>09.09.2013</a:t>
            </a:r>
            <a:endParaRPr/>
          </a:p>
        </p:txBody>
      </p:sp>
    </p:spTree>
  </p:cSld>
  <p:timing>
    <p:tnLst>
      <p:par>
        <p:cTn dur="indefinite" id="17" nodeType="tmRoot" restart="never">
          <p:childTnLst>
            <p:seq>
              <p:cTn id="1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