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media/image1.jpeg" ContentType="image/jpeg"/>
  <Override PartName="/ppt/media/image2.jpeg" ContentType="image/jpeg"/>
  <Override PartName="/ppt/media/image3.jpeg" ContentType="image/jpeg"/>
  <Override PartName="/ppt/slideLayouts/slideLayout1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_rels/slideLayout3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20.xml.rels" ContentType="application/vnd.openxmlformats-package.relationships+xml"/>
  <Override PartName="/ppt/slideLayouts/slideLayout2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6.xml" ContentType="application/vnd.openxmlformats-officedocument.presentationml.slide+xml"/>
  <Override PartName="/ppt/slides/slide1.xml" ContentType="application/vnd.openxmlformats-officedocument.presentationml.slide+xml"/>
  <Override PartName="/ppt/slides/slide5.xml" ContentType="application/vnd.openxmlformats-officedocument.presentationml.slide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_rels/slide12.xml.rels" ContentType="application/vnd.openxmlformats-package.relationships+xml"/>
  <Override PartName="/ppt/slides/_rels/slide9.xml.rels" ContentType="application/vnd.openxmlformats-package.relationships+xml"/>
  <Override PartName="/ppt/slides/_rels/slide1.xml.rels" ContentType="application/vnd.openxmlformats-package.relationships+xml"/>
  <Override PartName="/ppt/slides/_rels/slide11.xml.rels" ContentType="application/vnd.openxmlformats-package.relationships+xml"/>
  <Override PartName="/ppt/slides/_rels/slide8.xml.rels" ContentType="application/vnd.openxmlformats-package.relationships+xml"/>
  <Override PartName="/ppt/slides/_rels/slide10.xml.rels" ContentType="application/vnd.openxmlformats-package.relationships+xml"/>
  <Override PartName="/ppt/slides/_rels/slide7.xml.rels" ContentType="application/vnd.openxmlformats-package.relationships+xml"/>
  <Override PartName="/ppt/slides/_rels/slide6.xml.rels" ContentType="application/vnd.openxmlformats-package.relationships+xml"/>
  <Override PartName="/ppt/slides/_rels/slide5.xml.rels" ContentType="application/vnd.openxmlformats-package.relationships+xml"/>
  <Override PartName="/ppt/slides/_rels/slide4.xml.rels" ContentType="application/vnd.openxmlformats-package.relationships+xml"/>
  <Override PartName="/ppt/slides/slide12.xml" ContentType="application/vnd.openxmlformats-officedocument.presentationml.slide+xml"/>
  <Override PartName="/ppt/slides/slide9.xml" ContentType="application/vnd.openxmlformats-officedocument.presentationml.slide+xml"/>
  <Override PartName="/ppt/slides/slide4.xml" ContentType="application/vnd.openxmlformats-officedocument.presentationml.slide+xml"/>
  <Override PartName="/ppt/slides/slide11.xml" ContentType="application/vnd.openxmlformats-officedocument.presentationml.slide+xml"/>
  <Override PartName="/ppt/slides/slide8.xml" ContentType="application/vnd.openxmlformats-officedocument.presentationml.slide+xml"/>
  <Override PartName="/ppt/slides/slide3.xml" ContentType="application/vnd.openxmlformats-officedocument.presentationml.slide+xml"/>
  <Override PartName="/ppt/slides/slide10.xml" ContentType="application/vnd.openxmlformats-officedocument.presentationml.slide+xml"/>
  <Override PartName="/ppt/slides/slide7.xml" ContentType="application/vnd.openxmlformats-officedocument.presentationml.slide+xml"/>
  <Override PartName="/ppt/theme/theme1.xml" ContentType="application/vnd.openxmlformats-officedocument.them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2.xml" ContentType="application/vnd.openxmlformats-officedocument.presentationml.slideMaster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  <p:sldMasterId id="2147483661" r:id="rId3"/>
  </p:sldMasterIdLst>
  <p:sldIdLst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Relationship Id="rId9" Type="http://schemas.openxmlformats.org/officeDocument/2006/relationships/slide" Target="slides/slide6.xml"/><Relationship Id="rId10" Type="http://schemas.openxmlformats.org/officeDocument/2006/relationships/slide" Target="slides/slide7.xml"/><Relationship Id="rId11" Type="http://schemas.openxmlformats.org/officeDocument/2006/relationships/slide" Target="slides/slide8.xml"/><Relationship Id="rId12" Type="http://schemas.openxmlformats.org/officeDocument/2006/relationships/slide" Target="slides/slide9.xml"/><Relationship Id="rId13" Type="http://schemas.openxmlformats.org/officeDocument/2006/relationships/slide" Target="slides/slide10.xml"/><Relationship Id="rId14" Type="http://schemas.openxmlformats.org/officeDocument/2006/relationships/slide" Target="slides/slide11.xml"/><Relationship Id="rId15" Type="http://schemas.openxmlformats.org/officeDocument/2006/relationships/slide" Target="slides/slide12.xml"/>
</Relationships>
</file>

<file path=ppt/media/image1.jpeg>
</file>

<file path=ppt/media/image2.jpeg>
</file>

<file path=ppt/media/image3.jpe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457200" y="3681720"/>
            <a:ext cx="80463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457992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45720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7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046360" cy="39776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41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42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82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46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47" name="PlaceHolder 3"/>
          <p:cNvSpPr>
            <a:spLocks noGrp="1"/>
          </p:cNvSpPr>
          <p:nvPr>
            <p:ph type="body"/>
          </p:nvPr>
        </p:nvSpPr>
        <p:spPr>
          <a:xfrm>
            <a:off x="45720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48" name="PlaceHolder 4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046360" cy="39776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457992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457200" y="3681720"/>
            <a:ext cx="804564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457200" y="3681720"/>
            <a:ext cx="80463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1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2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3" name="PlaceHolder 4"/>
          <p:cNvSpPr>
            <a:spLocks noGrp="1"/>
          </p:cNvSpPr>
          <p:nvPr>
            <p:ph type="body"/>
          </p:nvPr>
        </p:nvSpPr>
        <p:spPr>
          <a:xfrm>
            <a:off x="457992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4" name="PlaceHolder 5"/>
          <p:cNvSpPr>
            <a:spLocks noGrp="1"/>
          </p:cNvSpPr>
          <p:nvPr>
            <p:ph type="body"/>
          </p:nvPr>
        </p:nvSpPr>
        <p:spPr>
          <a:xfrm>
            <a:off x="45720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6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7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82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45720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457992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457200" y="3681720"/>
            <a:ext cx="804564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image" Target="../media/image1.jpeg"/><Relationship Id="rId3" Type="http://schemas.openxmlformats.org/officeDocument/2006/relationships/slideLayout" Target="../slideLayouts/slideLayout1.xml"/><Relationship Id="rId4" Type="http://schemas.openxmlformats.org/officeDocument/2006/relationships/slideLayout" Target="../slideLayouts/slideLayout2.xml"/><Relationship Id="rId5" Type="http://schemas.openxmlformats.org/officeDocument/2006/relationships/slideLayout" Target="../slideLayouts/slideLayout3.xml"/><Relationship Id="rId6" Type="http://schemas.openxmlformats.org/officeDocument/2006/relationships/slideLayout" Target="../slideLayouts/slideLayout4.xml"/><Relationship Id="rId7" Type="http://schemas.openxmlformats.org/officeDocument/2006/relationships/slideLayout" Target="../slideLayouts/slideLayout5.xml"/><Relationship Id="rId8" Type="http://schemas.openxmlformats.org/officeDocument/2006/relationships/slideLayout" Target="../slideLayouts/slideLayout6.xml"/><Relationship Id="rId9" Type="http://schemas.openxmlformats.org/officeDocument/2006/relationships/slideLayout" Target="../slideLayouts/slideLayout7.xml"/><Relationship Id="rId10" Type="http://schemas.openxmlformats.org/officeDocument/2006/relationships/slideLayout" Target="../slideLayouts/slideLayout8.xml"/><Relationship Id="rId11" Type="http://schemas.openxmlformats.org/officeDocument/2006/relationships/slideLayout" Target="../slideLayouts/slideLayout9.xml"/><Relationship Id="rId12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1.xml"/><Relationship Id="rId14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image" Target="../media/image2.jpeg"/><Relationship Id="rId3" Type="http://schemas.openxmlformats.org/officeDocument/2006/relationships/slideLayout" Target="../slideLayouts/slideLayout13.xml"/><Relationship Id="rId4" Type="http://schemas.openxmlformats.org/officeDocument/2006/relationships/slideLayout" Target="../slideLayouts/slideLayout14.xml"/><Relationship Id="rId5" Type="http://schemas.openxmlformats.org/officeDocument/2006/relationships/slideLayout" Target="../slideLayouts/slideLayout15.xml"/><Relationship Id="rId6" Type="http://schemas.openxmlformats.org/officeDocument/2006/relationships/slideLayout" Target="../slideLayouts/slideLayout16.xml"/><Relationship Id="rId7" Type="http://schemas.openxmlformats.org/officeDocument/2006/relationships/slideLayout" Target="../slideLayouts/slideLayout17.xml"/><Relationship Id="rId8" Type="http://schemas.openxmlformats.org/officeDocument/2006/relationships/slideLayout" Target="../slideLayouts/slideLayout18.xml"/><Relationship Id="rId9" Type="http://schemas.openxmlformats.org/officeDocument/2006/relationships/slideLayout" Target="../slideLayouts/slideLayout19.xml"/><Relationship Id="rId10" Type="http://schemas.openxmlformats.org/officeDocument/2006/relationships/slideLayout" Target="../slideLayouts/slideLayout20.xml"/><Relationship Id="rId11" Type="http://schemas.openxmlformats.org/officeDocument/2006/relationships/slideLayout" Target="../slideLayouts/slideLayout21.xml"/><Relationship Id="rId12" Type="http://schemas.openxmlformats.org/officeDocument/2006/relationships/slideLayout" Target="../slideLayouts/slideLayout22.xml"/><Relationship Id="rId13" Type="http://schemas.openxmlformats.org/officeDocument/2006/relationships/slideLayout" Target="../slideLayouts/slideLayout23.xml"/><Relationship Id="rId14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>
          <a:blip r:embed="rId2"/>
          <a:tile/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4800"/>
          </a:xfrm>
          <a:prstGeom prst="rect">
            <a:avLst/>
          </a:prstGeom>
        </p:spPr>
        <p:txBody>
          <a:bodyPr anchor="ctr" bIns="0" lIns="0" rIns="0" tIns="0" wrap="none"/>
          <a:p>
            <a:pPr algn="ctr">
              <a:lnSpc>
                <a:spcPct val="100000"/>
              </a:lnSpc>
            </a:pPr>
            <a:r>
              <a:rPr lang="de-DE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000" cy="3976920"/>
          </a:xfrm>
          <a:prstGeom prst="rect">
            <a:avLst/>
          </a:prstGeom>
        </p:spPr>
        <p:txBody>
          <a:bodyPr bIns="0" lIns="0" rIns="0" tIns="0" wrap="none"/>
          <a:p>
            <a:r>
              <a:rPr lang="de-DE"/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de-DE"/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de-DE"/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de-DE"/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de-DE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de-DE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de-DE"/>
              <a:t>Seventh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  <p:sldLayoutId id="2147483659" r:id="rId13"/>
    <p:sldLayoutId id="2147483660" r:id="rId14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>
          <a:blip r:embed="rId2"/>
          <a:tile/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de-DE"/>
              <a:t>Click to edit the title text format</a:t>
            </a:r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397728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de-DE"/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de-DE"/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de-DE"/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de-DE"/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de-DE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de-DE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de-DE"/>
              <a:t>Seventh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  <p:sldLayoutId id="2147483671" r:id="rId12"/>
    <p:sldLayoutId id="2147483672" r:id="rId13"/>
    <p:sldLayoutId id="2147483673" r:id="rId14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hyperlink" Target="http://www.systementwicklung.uni-koeln.de/fileadmin/www_Inhalte/forschung/artikel/1998bis2000/Qualitaetsmanagement_in_der_Softwareentwicklung.pdf" TargetMode="External"/><Relationship Id="rId2" Type="http://schemas.openxmlformats.org/officeDocument/2006/relationships/hyperlink" Target="http://www.systementwicklung.uni-koeln.de/fileadmin/www_Inhalte/forschung/artikel/1998bis2000/Qualitaetsmanagement_in_der_Softwareentwicklung.pdf" TargetMode="External"/><Relationship Id="rId3" Type="http://schemas.openxmlformats.org/officeDocument/2006/relationships/hyperlink" Target="http://www.uni-protokolle.de/Lexikon/White_Box_Test.html" TargetMode="External"/><Relationship Id="rId4" Type="http://schemas.openxmlformats.org/officeDocument/2006/relationships/hyperlink" Target="http://www.uni-protokolle.de/Lexikon/White_Box_Test.html" TargetMode="External"/><Relationship Id="rId5" Type="http://schemas.openxmlformats.org/officeDocument/2006/relationships/hyperlink" Target="http://homepages.thm.de/~hg11260/mat/testentwurf.pdf" TargetMode="External"/><Relationship Id="rId6" Type="http://schemas.openxmlformats.org/officeDocument/2006/relationships/hyperlink" Target="http://homepages.thm.de/~hg11260/mat/testentwurf.pdf" TargetMode="External"/><Relationship Id="rId7" Type="http://schemas.openxmlformats.org/officeDocument/2006/relationships/hyperlink" Target="http://www.fh-wedel.de/~si/seminare/ws08/Ausarbeitung/11.ca/checkstyle.html" TargetMode="External"/><Relationship Id="rId8" Type="http://schemas.openxmlformats.org/officeDocument/2006/relationships/slideLayout" Target="../slideLayouts/slideLayout13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image" Target="../media/image3.jpeg"/><Relationship Id="rId2" Type="http://schemas.openxmlformats.org/officeDocument/2006/relationships/slideLayout" Target="../slideLayouts/slideLayout13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CustomShape 1"/>
          <p:cNvSpPr/>
          <p:nvPr/>
        </p:nvSpPr>
        <p:spPr>
          <a:xfrm>
            <a:off x="685800" y="2130480"/>
            <a:ext cx="7771320" cy="1468800"/>
          </a:xfrm>
          <a:prstGeom prst="rect">
            <a:avLst/>
          </a:prstGeom>
        </p:spPr>
        <p:txBody>
          <a:bodyPr anchor="ctr" bIns="45000" lIns="90000" rIns="90000" tIns="45000"/>
          <a:p>
            <a:pPr algn="ctr">
              <a:lnSpc>
                <a:spcPct val="100000"/>
              </a:lnSpc>
            </a:pPr>
            <a:r>
              <a:rPr lang="de-DE" sz="4400">
                <a:solidFill>
                  <a:srgbClr val="000000"/>
                </a:solidFill>
                <a:latin typeface="Calibri"/>
              </a:rPr>
              <a:t>Qualitätsmanagement</a:t>
            </a:r>
            <a:endParaRPr/>
          </a:p>
        </p:txBody>
      </p:sp>
      <p:sp>
        <p:nvSpPr>
          <p:cNvPr id="69" name="CustomShape 2"/>
          <p:cNvSpPr/>
          <p:nvPr/>
        </p:nvSpPr>
        <p:spPr>
          <a:xfrm>
            <a:off x="1371600" y="3886200"/>
            <a:ext cx="6399720" cy="175140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r>
              <a:rPr lang="de-DE" sz="3200">
                <a:solidFill>
                  <a:srgbClr val="8b8b8b"/>
                </a:solidFill>
                <a:latin typeface="Calibri"/>
              </a:rPr>
              <a:t>Eine Präsentation von Annalena Erdt</a:t>
            </a:r>
            <a:endParaRPr/>
          </a:p>
        </p:txBody>
      </p:sp>
      <p:sp>
        <p:nvSpPr>
          <p:cNvPr id="70" name="CustomShape 3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</p:spTree>
  </p:cSld>
  <p:timing>
    <p:tnLst>
      <p:par>
        <p:cTn dur="indefinite" id="1" nodeType="tmRoot" restart="never">
          <p:childTnLst>
            <p:seq>
              <p:cTn id="2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CustomShape 1"/>
          <p:cNvSpPr/>
          <p:nvPr/>
        </p:nvSpPr>
        <p:spPr>
          <a:xfrm>
            <a:off x="2699640" y="980640"/>
            <a:ext cx="5986080" cy="56156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de-DE" sz="2000"/>
              <a:t>Open Source Plugin </a:t>
            </a:r>
            <a:endParaRPr/>
          </a:p>
          <a:p>
            <a:pPr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de-DE" sz="2000"/>
              <a:t>Verfügbar für verschiedene Programme</a:t>
            </a:r>
            <a:endParaRPr/>
          </a:p>
          <a:p>
            <a:pPr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de-DE" sz="2000"/>
              <a:t>Unterstützt Einhaltung von Code Conventions in Java</a:t>
            </a:r>
            <a:endParaRPr/>
          </a:p>
          <a:p>
            <a:pPr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de-DE" sz="2000"/>
              <a:t>Konfigurierbar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SzPct val="45000"/>
              <a:buFont typeface="StarSymbol"/>
              <a:buChar char="l"/>
            </a:pPr>
            <a:r>
              <a:rPr b="1" lang="de-DE" sz="2000"/>
              <a:t>Einstellung für das Eclipse Pugin</a:t>
            </a:r>
            <a:endParaRPr/>
          </a:p>
          <a:p>
            <a:pPr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de-DE" sz="2000"/>
              <a:t>Die Einstellungen findet man unter den Projekteigenschaften.</a:t>
            </a:r>
            <a:endParaRPr/>
          </a:p>
          <a:p>
            <a:pPr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de-DE" sz="2000"/>
              <a:t>Default: Sun Codings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SzPct val="45000"/>
              <a:buFont typeface="StarSymbol"/>
              <a:buChar char="l"/>
            </a:pPr>
            <a:r>
              <a:rPr i="1" lang="de-DE" sz="1500"/>
              <a:t>http://checkstyle.sourceforge.net/</a:t>
            </a:r>
            <a:endParaRPr/>
          </a:p>
        </p:txBody>
      </p:sp>
      <p:sp>
        <p:nvSpPr>
          <p:cNvPr id="105" name="CustomShape 2"/>
          <p:cNvSpPr/>
          <p:nvPr/>
        </p:nvSpPr>
        <p:spPr>
          <a:xfrm>
            <a:off x="144000" y="261720"/>
            <a:ext cx="2087280" cy="6596280"/>
          </a:xfrm>
          <a:prstGeom prst="rect">
            <a:avLst/>
          </a:prstGeom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200">
                <a:solidFill>
                  <a:srgbClr val="808080"/>
                </a:solidFill>
                <a:latin typeface="Calibri"/>
              </a:rPr>
              <a:t>Qualitätsmanagement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Allgemein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Grundbegriff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Warum das Ganze?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Tests &amp; Methoden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 Box Test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Projektbezug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White/Black Box Test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Code-Convention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 u="sng">
                <a:solidFill>
                  <a:srgbClr val="8b8b8b"/>
                </a:solidFill>
                <a:latin typeface="Calibri"/>
              </a:rPr>
              <a:t>Checkstyle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Quellen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Fragen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106" name="CustomShape 3"/>
          <p:cNvSpPr/>
          <p:nvPr/>
        </p:nvSpPr>
        <p:spPr>
          <a:xfrm>
            <a:off x="2699640" y="260640"/>
            <a:ext cx="5975640" cy="45540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r>
              <a:rPr b="1" lang="de-DE" sz="2400">
                <a:solidFill>
                  <a:srgbClr val="000000"/>
                </a:solidFill>
                <a:latin typeface="Calibri"/>
              </a:rPr>
              <a:t>Projektbezug – Checkstyle</a:t>
            </a:r>
            <a:endParaRPr/>
          </a:p>
        </p:txBody>
      </p:sp>
      <p:sp>
        <p:nvSpPr>
          <p:cNvPr id="107" name="CustomShape 4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</p:spTree>
  </p:cSld>
  <p:timing>
    <p:tnLst>
      <p:par>
        <p:cTn dur="indefinite" id="19" nodeType="tmRoot" restart="never">
          <p:childTnLst>
            <p:seq>
              <p:cTn id="20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CustomShape 1"/>
          <p:cNvSpPr/>
          <p:nvPr/>
        </p:nvSpPr>
        <p:spPr>
          <a:xfrm>
            <a:off x="2699640" y="980640"/>
            <a:ext cx="5986080" cy="56156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2000" u="sng">
                <a:solidFill>
                  <a:srgbClr val="0000ff"/>
                </a:solidFill>
                <a:latin typeface="Calibri"/>
                <a:hlinkClick r:id="rId1"/>
              </a:rPr>
              <a:t>http://</a:t>
            </a:r>
            <a:r>
              <a:rPr lang="de-DE" sz="2000" u="sng">
                <a:solidFill>
                  <a:srgbClr val="0000ff"/>
                </a:solidFill>
                <a:latin typeface="Calibri"/>
                <a:hlinkClick r:id="rId2"/>
              </a:rPr>
              <a:t>www.systementwicklung.uni-koeln.de/fileadmin/www_Inhalte/forschung/artikel/1998bis2000/Qualitaetsmanagement_in_der_Softwareentwicklung.pdf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2000">
                <a:solidFill>
                  <a:srgbClr val="000000"/>
                </a:solidFill>
                <a:latin typeface="Calibri"/>
              </a:rPr>
              <a:t>Handout „Modul Softwaretechnik“ </a:t>
            </a:r>
            <a:r>
              <a:rPr i="1" lang="de-DE" sz="1200">
                <a:solidFill>
                  <a:srgbClr val="000000"/>
                </a:solidFill>
                <a:latin typeface="Calibri"/>
              </a:rPr>
              <a:t>Prof. Dr. Dirk Nowotka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2000" u="sng">
                <a:solidFill>
                  <a:srgbClr val="0000ff"/>
                </a:solidFill>
                <a:latin typeface="Calibri"/>
                <a:hlinkClick r:id="rId3"/>
              </a:rPr>
              <a:t>http://</a:t>
            </a:r>
            <a:r>
              <a:rPr lang="de-DE" sz="2000" u="sng">
                <a:solidFill>
                  <a:srgbClr val="0000ff"/>
                </a:solidFill>
                <a:latin typeface="Calibri"/>
                <a:hlinkClick r:id="rId4"/>
              </a:rPr>
              <a:t>www.uni-protokolle.de/Lexikon/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2000" u="sng">
                <a:solidFill>
                  <a:srgbClr val="0000ff"/>
                </a:solidFill>
                <a:latin typeface="Calibri"/>
                <a:hlinkClick r:id="rId5"/>
              </a:rPr>
              <a:t>http://homepages.thm.de/~</a:t>
            </a:r>
            <a:r>
              <a:rPr lang="de-DE" sz="2000" u="sng">
                <a:solidFill>
                  <a:srgbClr val="0000ff"/>
                </a:solidFill>
                <a:latin typeface="Calibri"/>
                <a:hlinkClick r:id="rId6"/>
              </a:rPr>
              <a:t>hg11260/mat/testentwurf.pdf</a:t>
            </a:r>
            <a:endParaRPr/>
          </a:p>
          <a:p>
            <a:pPr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de-DE" sz="2000" u="sng">
                <a:solidFill>
                  <a:srgbClr val="0000ff"/>
                </a:solidFill>
                <a:latin typeface="Calibri"/>
                <a:hlinkClick r:id="rId7"/>
              </a:rPr>
              <a:t>http://www.fh-wedel.de/~si/seminare/ws08/Ausarbeitung/11.ca/checkstyle.html</a:t>
            </a:r>
            <a:endParaRPr/>
          </a:p>
          <a:p>
            <a:pPr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de-DE" sz="2000" u="sng">
                <a:solidFill>
                  <a:srgbClr val="0000ff"/>
                </a:solidFill>
                <a:latin typeface="Calibri"/>
              </a:rPr>
              <a:t>http://mata.gia.rwth-aachen.de/Vortraege/Juergen_A_Lamers/EsWirdGetestet/script/node5.html</a:t>
            </a: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109" name="CustomShape 2"/>
          <p:cNvSpPr/>
          <p:nvPr/>
        </p:nvSpPr>
        <p:spPr>
          <a:xfrm>
            <a:off x="144720" y="261720"/>
            <a:ext cx="2087280" cy="6596280"/>
          </a:xfrm>
          <a:prstGeom prst="rect">
            <a:avLst/>
          </a:prstGeom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200">
                <a:solidFill>
                  <a:srgbClr val="808080"/>
                </a:solidFill>
                <a:latin typeface="Calibri"/>
              </a:rPr>
              <a:t>Qualitätsmanagement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Allgemein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Grundbegriff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Warum das Ganze?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Tests &amp; Methoden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 Box Test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Projektbezug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White/Black Box Test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Code-Convention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Checkstyle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 u="sng">
                <a:solidFill>
                  <a:srgbClr val="8b8b8b"/>
                </a:solidFill>
                <a:latin typeface="Calibri"/>
              </a:rPr>
              <a:t>Quellen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Fragen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110" name="CustomShape 3"/>
          <p:cNvSpPr/>
          <p:nvPr/>
        </p:nvSpPr>
        <p:spPr>
          <a:xfrm>
            <a:off x="2699640" y="260640"/>
            <a:ext cx="5975640" cy="45540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r>
              <a:rPr b="1" lang="de-DE" sz="2400">
                <a:solidFill>
                  <a:srgbClr val="000000"/>
                </a:solidFill>
                <a:latin typeface="Calibri"/>
              </a:rPr>
              <a:t>Quellen</a:t>
            </a:r>
            <a:endParaRPr/>
          </a:p>
        </p:txBody>
      </p:sp>
      <p:sp>
        <p:nvSpPr>
          <p:cNvPr id="111" name="CustomShape 4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</p:spTree>
  </p:cSld>
  <p:timing>
    <p:tnLst>
      <p:par>
        <p:cTn dur="indefinite" id="21" nodeType="tmRoot" restart="never">
          <p:childTnLst>
            <p:seq>
              <p:cTn id="22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CustomShape 1"/>
          <p:cNvSpPr/>
          <p:nvPr/>
        </p:nvSpPr>
        <p:spPr>
          <a:xfrm>
            <a:off x="2699640" y="980640"/>
            <a:ext cx="5986080" cy="561564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endParaRPr/>
          </a:p>
          <a:p>
            <a:pPr algn="ctr">
              <a:lnSpc>
                <a:spcPct val="100000"/>
              </a:lnSpc>
            </a:pPr>
            <a:endParaRPr/>
          </a:p>
          <a:p>
            <a:pPr algn="ctr">
              <a:lnSpc>
                <a:spcPct val="100000"/>
              </a:lnSpc>
            </a:pPr>
            <a:r>
              <a:rPr lang="de-DE" sz="4400">
                <a:solidFill>
                  <a:srgbClr val="808080"/>
                </a:solidFill>
                <a:latin typeface="Bradley Hand ITC"/>
              </a:rPr>
              <a:t>Danke fürs zuhören! </a:t>
            </a:r>
            <a:endParaRPr/>
          </a:p>
          <a:p>
            <a:pPr algn="ctr">
              <a:lnSpc>
                <a:spcPct val="100000"/>
              </a:lnSpc>
            </a:pPr>
            <a:r>
              <a:rPr lang="de-DE" sz="4400">
                <a:solidFill>
                  <a:srgbClr val="808080"/>
                </a:solidFill>
                <a:latin typeface="Bradley Hand ITC"/>
              </a:rPr>
              <a:t>Gibt es Fragen?</a:t>
            </a:r>
            <a:endParaRPr/>
          </a:p>
        </p:txBody>
      </p:sp>
      <p:sp>
        <p:nvSpPr>
          <p:cNvPr id="113" name="CustomShape 2"/>
          <p:cNvSpPr/>
          <p:nvPr/>
        </p:nvSpPr>
        <p:spPr>
          <a:xfrm>
            <a:off x="144720" y="261720"/>
            <a:ext cx="2087280" cy="6596280"/>
          </a:xfrm>
          <a:prstGeom prst="rect">
            <a:avLst/>
          </a:prstGeom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200">
                <a:solidFill>
                  <a:srgbClr val="808080"/>
                </a:solidFill>
                <a:latin typeface="Calibri"/>
              </a:rPr>
              <a:t>Qualitätsmanagement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Allgemein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Grundbegriff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Warum das Ganze?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Tests &amp; Methoden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 Box Test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Projektbezug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White/Black Box Test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Code-Convention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Checkstyle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Quellen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 u="sng">
                <a:solidFill>
                  <a:srgbClr val="8b8b8b"/>
                </a:solidFill>
                <a:latin typeface="Calibri"/>
              </a:rPr>
              <a:t>Fragen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114" name="CustomShape 3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</p:spTree>
  </p:cSld>
  <p:timing>
    <p:tnLst>
      <p:par>
        <p:cTn dur="indefinite" id="23" nodeType="tmRoot" restart="never">
          <p:childTnLst>
            <p:seq>
              <p:cTn id="24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CustomShape 1"/>
          <p:cNvSpPr/>
          <p:nvPr/>
        </p:nvSpPr>
        <p:spPr>
          <a:xfrm>
            <a:off x="2699640" y="980640"/>
            <a:ext cx="5986080" cy="56156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50000"/>
              </a:lnSpc>
            </a:pPr>
            <a:r>
              <a:rPr lang="de-DE" sz="2000">
                <a:solidFill>
                  <a:srgbClr val="000000"/>
                </a:solidFill>
                <a:latin typeface="Calibri"/>
              </a:rPr>
              <a:t>      „</a:t>
            </a:r>
            <a:r>
              <a:rPr lang="de-DE" sz="2000">
                <a:solidFill>
                  <a:srgbClr val="000000"/>
                </a:solidFill>
                <a:latin typeface="Calibri"/>
              </a:rPr>
              <a:t>Qualitätsmanagement in der Softwareentwicklung beschäftigt sich mit der Frage, wie die Ursachenvon Softwarefehlern bekämpft bzw. das Risiko ihres Auftretens verringert werden kann.“ </a:t>
            </a:r>
            <a:r>
              <a:rPr i="1" lang="de-DE" sz="1100">
                <a:solidFill>
                  <a:srgbClr val="000000"/>
                </a:solidFill>
                <a:latin typeface="Calibri"/>
              </a:rPr>
              <a:t>Dirk Stelzer, Uni Köln</a:t>
            </a:r>
            <a:endParaRPr/>
          </a:p>
          <a:p>
            <a:pPr>
              <a:lnSpc>
                <a:spcPct val="150000"/>
              </a:lnSpc>
            </a:pPr>
            <a:r>
              <a:rPr lang="de-DE" sz="2000">
                <a:solidFill>
                  <a:srgbClr val="000000"/>
                </a:solidFill>
                <a:latin typeface="Calibri"/>
              </a:rPr>
              <a:t>      </a:t>
            </a:r>
            <a:r>
              <a:rPr b="1" lang="de-DE" sz="2000">
                <a:solidFill>
                  <a:srgbClr val="000000"/>
                </a:solidFill>
                <a:latin typeface="Calibri"/>
              </a:rPr>
              <a:t>Was bedeutet Qualität?</a:t>
            </a:r>
            <a:endParaRPr/>
          </a:p>
          <a:p>
            <a:pPr>
              <a:lnSpc>
                <a:spcPct val="150000"/>
              </a:lnSpc>
              <a:buFont typeface="Arial"/>
              <a:buChar char="•"/>
            </a:pPr>
            <a:r>
              <a:rPr lang="de-DE" sz="2000">
                <a:solidFill>
                  <a:srgbClr val="000000"/>
                </a:solidFill>
                <a:latin typeface="Calibri"/>
              </a:rPr>
              <a:t>Abwesenheit von Fehlern?</a:t>
            </a:r>
            <a:endParaRPr/>
          </a:p>
          <a:p>
            <a:pPr>
              <a:lnSpc>
                <a:spcPct val="150000"/>
              </a:lnSpc>
              <a:buFont typeface="Arial"/>
              <a:buChar char="•"/>
            </a:pPr>
            <a:r>
              <a:rPr lang="de-DE" sz="2000">
                <a:solidFill>
                  <a:srgbClr val="000000"/>
                </a:solidFill>
                <a:latin typeface="Calibri"/>
              </a:rPr>
              <a:t>Erfüllung der Anforderungen?</a:t>
            </a:r>
            <a:endParaRPr/>
          </a:p>
          <a:p>
            <a:pPr>
              <a:lnSpc>
                <a:spcPct val="150000"/>
              </a:lnSpc>
            </a:pPr>
            <a:r>
              <a:rPr lang="de-DE" sz="2000">
                <a:solidFill>
                  <a:srgbClr val="000000"/>
                </a:solidFill>
                <a:latin typeface="Calibri"/>
              </a:rPr>
              <a:t>       </a:t>
            </a:r>
            <a:r>
              <a:rPr b="1" lang="de-DE" sz="2000">
                <a:solidFill>
                  <a:srgbClr val="000000"/>
                </a:solidFill>
                <a:latin typeface="Calibri"/>
              </a:rPr>
              <a:t>In unserem Fall</a:t>
            </a:r>
            <a:endParaRPr/>
          </a:p>
          <a:p>
            <a:pPr>
              <a:lnSpc>
                <a:spcPct val="150000"/>
              </a:lnSpc>
            </a:pPr>
            <a:r>
              <a:rPr lang="de-DE" sz="2000">
                <a:solidFill>
                  <a:srgbClr val="000000"/>
                </a:solidFill>
                <a:latin typeface="Calibri"/>
              </a:rPr>
              <a:t>       </a:t>
            </a:r>
            <a:r>
              <a:rPr i="1" lang="de-DE" sz="2000">
                <a:solidFill>
                  <a:srgbClr val="000000"/>
                </a:solidFill>
                <a:latin typeface="Calibri"/>
              </a:rPr>
              <a:t>Zuverlässigkeit, Übersichtlichkeit, Sichtbarkeit          usw.</a:t>
            </a:r>
            <a:endParaRPr/>
          </a:p>
        </p:txBody>
      </p:sp>
      <p:sp>
        <p:nvSpPr>
          <p:cNvPr id="72" name="CustomShape 2"/>
          <p:cNvSpPr/>
          <p:nvPr/>
        </p:nvSpPr>
        <p:spPr>
          <a:xfrm>
            <a:off x="2699640" y="260640"/>
            <a:ext cx="5975640" cy="45540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r>
              <a:rPr b="1" lang="de-DE" sz="2400">
                <a:solidFill>
                  <a:srgbClr val="000000"/>
                </a:solidFill>
                <a:latin typeface="Calibri"/>
              </a:rPr>
              <a:t>Allgemeines – Grundbegriff</a:t>
            </a:r>
            <a:endParaRPr/>
          </a:p>
        </p:txBody>
      </p:sp>
      <p:sp>
        <p:nvSpPr>
          <p:cNvPr id="73" name="CustomShape 3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  <p:sp>
        <p:nvSpPr>
          <p:cNvPr id="74" name="CustomShape 4"/>
          <p:cNvSpPr/>
          <p:nvPr/>
        </p:nvSpPr>
        <p:spPr>
          <a:xfrm>
            <a:off x="144000" y="262080"/>
            <a:ext cx="2087280" cy="6596280"/>
          </a:xfrm>
          <a:prstGeom prst="rect">
            <a:avLst/>
          </a:prstGeom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200">
                <a:solidFill>
                  <a:srgbClr val="808080"/>
                </a:solidFill>
                <a:latin typeface="Calibri"/>
              </a:rPr>
              <a:t>Qualitätsmanagement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Allgemein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 u="sng">
                <a:solidFill>
                  <a:srgbClr val="8b8b8b"/>
                </a:solidFill>
                <a:latin typeface="Calibri"/>
              </a:rPr>
              <a:t>Grundbegriff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Warum das Ganze?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Tests &amp; Methoden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 Box Test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Projektbezug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White/Black Box Test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Code-Convention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 u="sng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Checkstyle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Quellen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Fragen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</p:txBody>
      </p:sp>
    </p:spTree>
  </p:cSld>
  <p:timing>
    <p:tnLst>
      <p:par>
        <p:cTn dur="indefinite" id="3" nodeType="tmRoot" restart="never">
          <p:childTnLst>
            <p:seq>
              <p:cTn id="4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CustomShape 1"/>
          <p:cNvSpPr/>
          <p:nvPr/>
        </p:nvSpPr>
        <p:spPr>
          <a:xfrm>
            <a:off x="2699640" y="980640"/>
            <a:ext cx="5986080" cy="56156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b="1" lang="de-DE" sz="2000">
                <a:solidFill>
                  <a:srgbClr val="000000"/>
                </a:solidFill>
                <a:latin typeface="Calibri"/>
              </a:rPr>
              <a:t>Wiederholung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2000">
                <a:solidFill>
                  <a:srgbClr val="000000"/>
                </a:solidFill>
                <a:latin typeface="Calibri"/>
              </a:rPr>
              <a:t>Durch Fehler entstehen hohe Kosten, je später desto teurer (Mariner 1)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2000">
                <a:solidFill>
                  <a:srgbClr val="000000"/>
                </a:solidFill>
                <a:latin typeface="Calibri"/>
              </a:rPr>
              <a:t>Fehler können Menschenleben kosten (Therac 25)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2000">
                <a:solidFill>
                  <a:srgbClr val="000000"/>
                </a:solidFill>
                <a:latin typeface="Calibri"/>
              </a:rPr>
              <a:t>Schadensersatz und Imageverlust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2000">
                <a:solidFill>
                  <a:srgbClr val="000000"/>
                </a:solidFill>
                <a:latin typeface="Calibri"/>
              </a:rPr>
              <a:t>…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2000">
                <a:solidFill>
                  <a:srgbClr val="000000"/>
                </a:solidFill>
                <a:latin typeface="Calibri"/>
              </a:rPr>
              <a:t>Auf das Projekt bezogen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2000">
                <a:solidFill>
                  <a:srgbClr val="000000"/>
                </a:solidFill>
                <a:latin typeface="Calibri"/>
              </a:rPr>
              <a:t>Die Anforderungen des Kunden  sind nicht unbedingt eindeutig und können falsch verstanden werden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2000">
                <a:solidFill>
                  <a:srgbClr val="000000"/>
                </a:solidFill>
                <a:latin typeface="Calibri"/>
              </a:rPr>
              <a:t>Selbst wenn das System den Spezifikationen entspricht kann der Kunde es qualitativ als nicht ausreichend einstufen, wenn die Erwartungen nicht erfüllt wurden</a:t>
            </a: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76" name="CustomShape 2"/>
          <p:cNvSpPr/>
          <p:nvPr/>
        </p:nvSpPr>
        <p:spPr>
          <a:xfrm>
            <a:off x="2699640" y="260640"/>
            <a:ext cx="5975640" cy="45540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r>
              <a:rPr b="1" lang="de-DE" sz="2400">
                <a:solidFill>
                  <a:srgbClr val="000000"/>
                </a:solidFill>
                <a:latin typeface="Calibri"/>
              </a:rPr>
              <a:t>Allgemeines – Warum?</a:t>
            </a:r>
            <a:endParaRPr/>
          </a:p>
        </p:txBody>
      </p:sp>
      <p:sp>
        <p:nvSpPr>
          <p:cNvPr id="77" name="CustomShape 3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  <p:sp>
        <p:nvSpPr>
          <p:cNvPr id="78" name="CustomShape 4"/>
          <p:cNvSpPr/>
          <p:nvPr/>
        </p:nvSpPr>
        <p:spPr>
          <a:xfrm>
            <a:off x="144000" y="262080"/>
            <a:ext cx="2087280" cy="6596280"/>
          </a:xfrm>
          <a:prstGeom prst="rect">
            <a:avLst/>
          </a:prstGeom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200">
                <a:solidFill>
                  <a:srgbClr val="808080"/>
                </a:solidFill>
                <a:latin typeface="Calibri"/>
              </a:rPr>
              <a:t>Qualitätsmanagement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Allgemein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Grundbegriff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 u="sng">
                <a:solidFill>
                  <a:srgbClr val="8b8b8b"/>
                </a:solidFill>
                <a:latin typeface="Calibri"/>
              </a:rPr>
              <a:t>Warum das Ganze?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Tests &amp; Methoden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 Box Test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Projektbezug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White/Black Box Test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Code-Convention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 u="sng">
                <a:solidFill>
                  <a:srgbClr val="8b8b8b"/>
                </a:solidFill>
                <a:latin typeface="Calibri"/>
              </a:rPr>
              <a:t>Checkstyle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Quellen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Fragen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</p:txBody>
      </p:sp>
    </p:spTree>
  </p:cSld>
  <p:timing>
    <p:tnLst>
      <p:par>
        <p:cTn dur="indefinite" id="5" nodeType="tmRoot" restart="never">
          <p:childTnLst>
            <p:seq>
              <p:cTn id="6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CustomShape 1"/>
          <p:cNvSpPr/>
          <p:nvPr/>
        </p:nvSpPr>
        <p:spPr>
          <a:xfrm>
            <a:off x="2699640" y="980640"/>
            <a:ext cx="5986080" cy="56156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2000">
                <a:solidFill>
                  <a:srgbClr val="000000"/>
                </a:solidFill>
                <a:latin typeface="Calibri"/>
              </a:rPr>
              <a:t>Tests: </a:t>
            </a:r>
            <a:r>
              <a:rPr lang="de-DE" sz="2000">
                <a:solidFill>
                  <a:srgbClr val="000000"/>
                </a:solidFill>
                <a:latin typeface="Calibri"/>
              </a:rPr>
              <a:t>White Box Test &amp; 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2000">
                <a:solidFill>
                  <a:srgbClr val="000000"/>
                </a:solidFill>
                <a:latin typeface="Calibri"/>
              </a:rPr>
              <a:t>Methoden: </a:t>
            </a:r>
            <a:r>
              <a:rPr lang="de-DE" sz="2000">
                <a:solidFill>
                  <a:srgbClr val="000000"/>
                </a:solidFill>
                <a:latin typeface="Calibri"/>
              </a:rPr>
              <a:t>Integrationstest &amp; Regressionstest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2000">
                <a:solidFill>
                  <a:srgbClr val="000000"/>
                </a:solidFill>
                <a:latin typeface="Calibri"/>
              </a:rPr>
              <a:t>Ziel beim Testen?  </a:t>
            </a:r>
            <a:r>
              <a:rPr lang="de-DE" sz="2000">
                <a:solidFill>
                  <a:srgbClr val="000000"/>
                </a:solidFill>
                <a:latin typeface="Calibri"/>
              </a:rPr>
              <a:t>Abweichungen von den Anforderungen zu finden</a:t>
            </a:r>
            <a:endParaRPr/>
          </a:p>
        </p:txBody>
      </p:sp>
      <p:sp>
        <p:nvSpPr>
          <p:cNvPr id="80" name="CustomShape 2"/>
          <p:cNvSpPr/>
          <p:nvPr/>
        </p:nvSpPr>
        <p:spPr>
          <a:xfrm>
            <a:off x="2699640" y="260640"/>
            <a:ext cx="5975640" cy="45540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r>
              <a:rPr b="1" lang="de-DE" sz="2400">
                <a:solidFill>
                  <a:srgbClr val="000000"/>
                </a:solidFill>
                <a:latin typeface="Calibri"/>
              </a:rPr>
              <a:t>Tests &amp; Methoden</a:t>
            </a:r>
            <a:endParaRPr/>
          </a:p>
        </p:txBody>
      </p:sp>
      <p:sp>
        <p:nvSpPr>
          <p:cNvPr id="81" name="CustomShape 3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  <p:sp>
        <p:nvSpPr>
          <p:cNvPr id="82" name="CustomShape 4"/>
          <p:cNvSpPr/>
          <p:nvPr/>
        </p:nvSpPr>
        <p:spPr>
          <a:xfrm>
            <a:off x="144000" y="262080"/>
            <a:ext cx="2087280" cy="6596280"/>
          </a:xfrm>
          <a:prstGeom prst="rect">
            <a:avLst/>
          </a:prstGeom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200">
                <a:solidFill>
                  <a:srgbClr val="808080"/>
                </a:solidFill>
                <a:latin typeface="Calibri"/>
              </a:rPr>
              <a:t>Qualitätsmanagement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Allgemein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Grundbegriff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Warum das Ganze?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 u="sng">
                <a:solidFill>
                  <a:srgbClr val="8b8b8b"/>
                </a:solidFill>
                <a:latin typeface="Calibri"/>
              </a:rPr>
              <a:t>Tests &amp; Methoden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 Box Test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Projektbezug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White/Black Box Test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Code-Convention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Checkstyle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Quellen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Fragen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</p:txBody>
      </p:sp>
    </p:spTree>
  </p:cSld>
  <p:timing>
    <p:tnLst>
      <p:par>
        <p:cTn dur="indefinite" id="7" nodeType="tmRoot" restart="never">
          <p:childTnLst>
            <p:seq>
              <p:cTn id="8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CustomShape 1"/>
          <p:cNvSpPr/>
          <p:nvPr/>
        </p:nvSpPr>
        <p:spPr>
          <a:xfrm>
            <a:off x="2699640" y="980640"/>
            <a:ext cx="5986080" cy="56156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Setzen Kenntnisse über das bestehende System voraus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2000">
                <a:solidFill>
                  <a:srgbClr val="000000"/>
                </a:solidFill>
                <a:latin typeface="Calibri"/>
              </a:rPr>
              <a:t>C0-Test - Anweisungsüberdeckungstest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2000">
                <a:solidFill>
                  <a:srgbClr val="000000"/>
                </a:solidFill>
                <a:latin typeface="Calibri"/>
              </a:rPr>
              <a:t>       </a:t>
            </a:r>
            <a:r>
              <a:rPr lang="de-DE" sz="2000">
                <a:solidFill>
                  <a:srgbClr val="000000"/>
                </a:solidFill>
                <a:latin typeface="Calibri"/>
              </a:rPr>
              <a:t>Jede Anweisung des Programms wird mindestens einmal durchlaufen.</a:t>
            </a:r>
            <a:endParaRPr/>
          </a:p>
          <a:p>
            <a:pPr>
              <a:lnSpc>
                <a:spcPct val="100000"/>
              </a:lnSpc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      </a:t>
            </a:r>
            <a:r>
              <a:rPr i="1" lang="de-DE" sz="2000">
                <a:solidFill>
                  <a:srgbClr val="000000"/>
                </a:solidFill>
                <a:latin typeface="Calibri"/>
              </a:rPr>
              <a:t>Nicht erreichbare Anweisungen werden aufgedeckt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2000">
                <a:solidFill>
                  <a:srgbClr val="000000"/>
                </a:solidFill>
                <a:latin typeface="Calibri"/>
              </a:rPr>
              <a:t>C1-Test -  Zweigüberdeckungstest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2000">
                <a:solidFill>
                  <a:srgbClr val="000000"/>
                </a:solidFill>
                <a:latin typeface="Calibri"/>
              </a:rPr>
              <a:t>       </a:t>
            </a:r>
            <a:r>
              <a:rPr lang="de-DE" sz="2000">
                <a:solidFill>
                  <a:srgbClr val="000000"/>
                </a:solidFill>
                <a:latin typeface="Calibri"/>
              </a:rPr>
              <a:t>Jeder Zweig der Anweisung wird mindestens einmal durchlaufen</a:t>
            </a:r>
            <a:endParaRPr/>
          </a:p>
          <a:p>
            <a:pPr>
              <a:lnSpc>
                <a:spcPct val="100000"/>
              </a:lnSpc>
            </a:pPr>
            <a:r>
              <a:rPr lang="de-DE" sz="2000">
                <a:solidFill>
                  <a:srgbClr val="000000"/>
                </a:solidFill>
                <a:latin typeface="Calibri"/>
              </a:rPr>
              <a:t>       </a:t>
            </a:r>
            <a:r>
              <a:rPr i="1" lang="de-DE" sz="2000">
                <a:solidFill>
                  <a:srgbClr val="000000"/>
                </a:solidFill>
                <a:latin typeface="Calibri"/>
              </a:rPr>
              <a:t>Nicht erreichbare Zweige werden gefunden</a:t>
            </a:r>
            <a:endParaRPr/>
          </a:p>
        </p:txBody>
      </p:sp>
      <p:sp>
        <p:nvSpPr>
          <p:cNvPr id="84" name="CustomShape 2"/>
          <p:cNvSpPr/>
          <p:nvPr/>
        </p:nvSpPr>
        <p:spPr>
          <a:xfrm>
            <a:off x="144720" y="261720"/>
            <a:ext cx="2087280" cy="6596280"/>
          </a:xfrm>
          <a:prstGeom prst="rect">
            <a:avLst/>
          </a:prstGeom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200">
                <a:solidFill>
                  <a:srgbClr val="808080"/>
                </a:solidFill>
                <a:latin typeface="Calibri"/>
              </a:rPr>
              <a:t>Qualitätsmanagement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Allgemein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Grundbegriff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Warum das Ganze?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Tests &amp; Methoden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</a:t>
            </a:r>
            <a:r>
              <a:rPr lang="de-DE" sz="1600" u="sng">
                <a:solidFill>
                  <a:srgbClr val="8b8b8b"/>
                </a:solidFill>
                <a:latin typeface="Calibri"/>
              </a:rPr>
              <a:t>White Box Test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Projektbezug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White/Black Box Test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Code-Convention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Checkstyle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Quellen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Fragen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85" name="CustomShape 3"/>
          <p:cNvSpPr/>
          <p:nvPr/>
        </p:nvSpPr>
        <p:spPr>
          <a:xfrm>
            <a:off x="2699640" y="260640"/>
            <a:ext cx="5975640" cy="82044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r>
              <a:rPr b="1" lang="de-DE" sz="2400">
                <a:solidFill>
                  <a:srgbClr val="000000"/>
                </a:solidFill>
                <a:latin typeface="Calibri"/>
              </a:rPr>
              <a:t>Tests &amp; Methoden – White Box Test</a:t>
            </a:r>
            <a:endParaRPr/>
          </a:p>
        </p:txBody>
      </p:sp>
      <p:sp>
        <p:nvSpPr>
          <p:cNvPr id="86" name="CustomShape 4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</p:spTree>
  </p:cSld>
  <p:timing>
    <p:tnLst>
      <p:par>
        <p:cTn dur="indefinite" id="9" nodeType="tmRoot" restart="never">
          <p:childTnLst>
            <p:seq>
              <p:cTn id="10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CustomShape 1"/>
          <p:cNvSpPr/>
          <p:nvPr/>
        </p:nvSpPr>
        <p:spPr>
          <a:xfrm>
            <a:off x="144000" y="261720"/>
            <a:ext cx="2087280" cy="6596280"/>
          </a:xfrm>
          <a:prstGeom prst="rect">
            <a:avLst/>
          </a:prstGeom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200">
                <a:solidFill>
                  <a:srgbClr val="808080"/>
                </a:solidFill>
                <a:latin typeface="Calibri"/>
              </a:rPr>
              <a:t>Qualitätsmanagement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Allgemein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Grundbegriff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Warum das Ganze?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Tests &amp; Methoden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</a:t>
            </a:r>
            <a:r>
              <a:rPr lang="de-DE" sz="1600" u="sng">
                <a:solidFill>
                  <a:srgbClr val="8b8b8b"/>
                </a:solidFill>
                <a:latin typeface="Calibri"/>
              </a:rPr>
              <a:t>White Box Test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Projektbezug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White/Black Box Test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Code-Convention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Checkstyle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Quellen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Fragen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88" name="CustomShape 2"/>
          <p:cNvSpPr/>
          <p:nvPr/>
        </p:nvSpPr>
        <p:spPr>
          <a:xfrm>
            <a:off x="2699640" y="260640"/>
            <a:ext cx="5975640" cy="82044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r>
              <a:rPr b="1" lang="de-DE" sz="2400">
                <a:solidFill>
                  <a:srgbClr val="000000"/>
                </a:solidFill>
                <a:latin typeface="Calibri"/>
              </a:rPr>
              <a:t>Tests &amp; Methoden – White Box Test</a:t>
            </a:r>
            <a:endParaRPr/>
          </a:p>
        </p:txBody>
      </p:sp>
      <p:sp>
        <p:nvSpPr>
          <p:cNvPr id="89" name="CustomShape 3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  <p:pic>
        <p:nvPicPr>
          <p:cNvPr descr="" id="90" name="Inhaltsplatzhalter 9"/>
          <p:cNvPicPr/>
          <p:nvPr/>
        </p:nvPicPr>
        <p:blipFill>
          <a:blip r:embed="rId1"/>
          <a:stretch>
            <a:fillRect/>
          </a:stretch>
        </p:blipFill>
        <p:spPr>
          <a:xfrm>
            <a:off x="3348000" y="1268640"/>
            <a:ext cx="4779000" cy="1710000"/>
          </a:xfrm>
          <a:prstGeom prst="rect">
            <a:avLst/>
          </a:prstGeom>
        </p:spPr>
      </p:pic>
      <p:sp>
        <p:nvSpPr>
          <p:cNvPr id="91" name="CustomShape 4"/>
          <p:cNvSpPr/>
          <p:nvPr/>
        </p:nvSpPr>
        <p:spPr>
          <a:xfrm>
            <a:off x="3348000" y="3213000"/>
            <a:ext cx="4751280" cy="23137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 sz="1000">
                <a:solidFill>
                  <a:srgbClr val="000000"/>
                </a:solidFill>
                <a:latin typeface="Calibri"/>
              </a:rPr>
              <a:t>Idee: Wikipedia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000">
                <a:solidFill>
                  <a:srgbClr val="000000"/>
                </a:solidFill>
                <a:latin typeface="Calibri"/>
              </a:rPr>
              <a:t>Anweisungsüberdeckungstest: </a:t>
            </a:r>
            <a:endParaRPr/>
          </a:p>
          <a:p>
            <a:pPr>
              <a:lnSpc>
                <a:spcPct val="100000"/>
              </a:lnSpc>
            </a:pPr>
            <a:r>
              <a:rPr lang="de-DE" sz="1000">
                <a:solidFill>
                  <a:srgbClr val="000000"/>
                </a:solidFill>
                <a:latin typeface="Calibri"/>
              </a:rPr>
              <a:t>(Start, 1, 2, 3, 4, 5, Stopp) 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000">
                <a:solidFill>
                  <a:srgbClr val="000000"/>
                </a:solidFill>
                <a:latin typeface="Calibri"/>
              </a:rPr>
              <a:t>Zweigüberdeckungstest:</a:t>
            </a:r>
            <a:endParaRPr/>
          </a:p>
          <a:p>
            <a:pPr>
              <a:lnSpc>
                <a:spcPct val="100000"/>
              </a:lnSpc>
            </a:pPr>
            <a:r>
              <a:rPr lang="de-DE" sz="1000">
                <a:solidFill>
                  <a:srgbClr val="000000"/>
                </a:solidFill>
                <a:latin typeface="Calibri"/>
              </a:rPr>
              <a:t>(Start, 1, 2, 3, 4, 5 Stopp), (Start, 1, 3, 5, Stopp)</a:t>
            </a:r>
            <a:endParaRPr/>
          </a:p>
          <a:p>
            <a:pPr>
              <a:lnSpc>
                <a:spcPct val="100000"/>
              </a:lnSpc>
            </a:pPr>
            <a:endParaRPr/>
          </a:p>
        </p:txBody>
      </p:sp>
    </p:spTree>
  </p:cSld>
  <p:timing>
    <p:tnLst>
      <p:par>
        <p:cTn dur="indefinite" id="11" nodeType="tmRoot" restart="never">
          <p:childTnLst>
            <p:seq>
              <p:cTn id="12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CustomShape 1"/>
          <p:cNvSpPr/>
          <p:nvPr/>
        </p:nvSpPr>
        <p:spPr>
          <a:xfrm>
            <a:off x="2689200" y="1224000"/>
            <a:ext cx="5986080" cy="537228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  <a:buFont typeface="Arial"/>
              <a:buChar char="•"/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Gut um festzustellen ob ein System der Spezifikation entspricht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Entwickler des Tests darf nichts über die Funktionsweise des Systems wissen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2000">
                <a:solidFill>
                  <a:srgbClr val="000000"/>
                </a:solidFill>
                <a:latin typeface="Calibri"/>
              </a:rPr>
              <a:t>Regressionstest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      </a:t>
            </a:r>
            <a:r>
              <a:rPr i="1" lang="de-DE" sz="2000">
                <a:solidFill>
                  <a:srgbClr val="000000"/>
                </a:solidFill>
                <a:latin typeface="Calibri"/>
              </a:rPr>
              <a:t>Wiederholung von Testfällen um Auswirkungen von Modifikationen zu prüfen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2000">
                <a:solidFill>
                  <a:srgbClr val="000000"/>
                </a:solidFill>
                <a:latin typeface="Calibri"/>
              </a:rPr>
              <a:t>Integrationstest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       </a:t>
            </a:r>
            <a:r>
              <a:rPr i="1" lang="de-DE" sz="2000">
                <a:solidFill>
                  <a:srgbClr val="000000"/>
                </a:solidFill>
                <a:latin typeface="Calibri"/>
              </a:rPr>
              <a:t>Abfolge von Einzeltests, um das Zusammenspiel der  voneinander abhängigen Softwarekomponenten zu testen (Bottom-Up-Methode)</a:t>
            </a:r>
            <a:endParaRPr/>
          </a:p>
        </p:txBody>
      </p:sp>
      <p:sp>
        <p:nvSpPr>
          <p:cNvPr id="93" name="CustomShape 2"/>
          <p:cNvSpPr/>
          <p:nvPr/>
        </p:nvSpPr>
        <p:spPr>
          <a:xfrm>
            <a:off x="2699640" y="260640"/>
            <a:ext cx="5975640" cy="82044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r>
              <a:rPr b="1" lang="de-DE" sz="2400">
                <a:solidFill>
                  <a:srgbClr val="000000"/>
                </a:solidFill>
                <a:latin typeface="Calibri"/>
              </a:rPr>
              <a:t>Tests &amp; Methoden - Black Box Test</a:t>
            </a:r>
            <a:endParaRPr/>
          </a:p>
        </p:txBody>
      </p:sp>
      <p:sp>
        <p:nvSpPr>
          <p:cNvPr id="94" name="CustomShape 3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  <p:sp>
        <p:nvSpPr>
          <p:cNvPr id="95" name="CustomShape 4"/>
          <p:cNvSpPr/>
          <p:nvPr/>
        </p:nvSpPr>
        <p:spPr>
          <a:xfrm>
            <a:off x="144000" y="262080"/>
            <a:ext cx="2087280" cy="6596280"/>
          </a:xfrm>
          <a:prstGeom prst="rect">
            <a:avLst/>
          </a:prstGeom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200">
                <a:solidFill>
                  <a:srgbClr val="808080"/>
                </a:solidFill>
                <a:latin typeface="Calibri"/>
              </a:rPr>
              <a:t>Qualitätsmanagement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Allgemein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Grundbegriff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Warum das Ganze?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Tests &amp; Methoden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 Box Test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 </a:t>
            </a:r>
            <a:r>
              <a:rPr lang="de-DE" sz="1600" u="sng">
                <a:solidFill>
                  <a:srgbClr val="8b8b8b"/>
                </a:solidFill>
                <a:latin typeface="Calibri"/>
              </a:rPr>
              <a:t>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Projektbezug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White/Black Box Test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Code-Convention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Checkstyle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Quellen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Fragen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</p:txBody>
      </p:sp>
    </p:spTree>
  </p:cSld>
  <p:timing>
    <p:tnLst>
      <p:par>
        <p:cTn dur="indefinite" id="13" nodeType="tmRoot" restart="never">
          <p:childTnLst>
            <p:seq>
              <p:cTn id="14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CustomShape 1"/>
          <p:cNvSpPr/>
          <p:nvPr/>
        </p:nvSpPr>
        <p:spPr>
          <a:xfrm>
            <a:off x="2699640" y="980640"/>
            <a:ext cx="5986080" cy="56156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Werden häufig schon während der Programmierung vom Programmierer vorgenommen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Werkzeug: Grails,  JUnit</a:t>
            </a:r>
            <a:endParaRPr/>
          </a:p>
        </p:txBody>
      </p:sp>
      <p:sp>
        <p:nvSpPr>
          <p:cNvPr id="97" name="CustomShape 2"/>
          <p:cNvSpPr/>
          <p:nvPr/>
        </p:nvSpPr>
        <p:spPr>
          <a:xfrm>
            <a:off x="144000" y="261720"/>
            <a:ext cx="2087280" cy="6596280"/>
          </a:xfrm>
          <a:prstGeom prst="rect">
            <a:avLst/>
          </a:prstGeom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200">
                <a:solidFill>
                  <a:srgbClr val="808080"/>
                </a:solidFill>
                <a:latin typeface="Calibri"/>
              </a:rPr>
              <a:t>Qualitätsmanagement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Allgemein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Grundbegriff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Warum das Ganze?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Tests &amp; Methoden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 Box Test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Projektbezug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 u="sng">
                <a:solidFill>
                  <a:srgbClr val="8b8b8b"/>
                </a:solidFill>
                <a:latin typeface="Calibri"/>
              </a:rPr>
              <a:t>White/Black Box Test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Code-Convention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Checkstyle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Quellen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Fragen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98" name="CustomShape 3"/>
          <p:cNvSpPr/>
          <p:nvPr/>
        </p:nvSpPr>
        <p:spPr>
          <a:xfrm>
            <a:off x="2699640" y="260640"/>
            <a:ext cx="5975640" cy="82044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r>
              <a:rPr b="1" lang="de-DE" sz="2400">
                <a:solidFill>
                  <a:srgbClr val="000000"/>
                </a:solidFill>
                <a:latin typeface="Calibri"/>
              </a:rPr>
              <a:t>Projektbezug – White/ Black Box Test</a:t>
            </a:r>
            <a:endParaRPr/>
          </a:p>
        </p:txBody>
      </p:sp>
      <p:sp>
        <p:nvSpPr>
          <p:cNvPr id="99" name="CustomShape 4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</p:spTree>
  </p:cSld>
  <p:timing>
    <p:tnLst>
      <p:par>
        <p:cTn dur="indefinite" id="15" nodeType="tmRoot" restart="never">
          <p:childTnLst>
            <p:seq>
              <p:cTn id="16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CustomShape 1"/>
          <p:cNvSpPr/>
          <p:nvPr/>
        </p:nvSpPr>
        <p:spPr>
          <a:xfrm>
            <a:off x="2699640" y="980640"/>
            <a:ext cx="5986080" cy="56156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 sz="2000">
                <a:solidFill>
                  <a:srgbClr val="000000"/>
                </a:solidFill>
                <a:latin typeface="Calibri"/>
              </a:rPr>
              <a:t>      </a:t>
            </a:r>
            <a:r>
              <a:rPr i="1" lang="de-DE" sz="2000">
                <a:solidFill>
                  <a:srgbClr val="000000"/>
                </a:solidFill>
                <a:latin typeface="Calibri"/>
              </a:rPr>
              <a:t>Werkzeuge und Methoden helfen gewissen Konventionen einzuhalten, in unserem Projekt beispielsweise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sinnvolle Namen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Kommentare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Formatierung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… </a:t>
            </a:r>
            <a:r>
              <a:rPr i="1" lang="de-DE" sz="2000">
                <a:solidFill>
                  <a:srgbClr val="000000"/>
                </a:solidFill>
                <a:latin typeface="Calibri"/>
              </a:rPr>
              <a:t>(siehe Präsentation Clean Code)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      </a:t>
            </a:r>
            <a:r>
              <a:rPr i="1" lang="de-DE" sz="2000">
                <a:solidFill>
                  <a:srgbClr val="000000"/>
                </a:solidFill>
                <a:latin typeface="Calibri"/>
              </a:rPr>
              <a:t>außerdem gibt es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i="1" lang="de-DE" sz="2000">
                <a:solidFill>
                  <a:srgbClr val="000000"/>
                </a:solidFill>
                <a:latin typeface="Calibri"/>
              </a:rPr>
              <a:t>      </a:t>
            </a:r>
            <a:r>
              <a:rPr b="1" lang="de-DE" sz="2000">
                <a:solidFill>
                  <a:srgbClr val="000000"/>
                </a:solidFill>
                <a:latin typeface="Calibri"/>
              </a:rPr>
              <a:t>Checkstyle (Plugin)</a:t>
            </a: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101" name="CustomShape 2"/>
          <p:cNvSpPr/>
          <p:nvPr/>
        </p:nvSpPr>
        <p:spPr>
          <a:xfrm>
            <a:off x="144720" y="261720"/>
            <a:ext cx="2087280" cy="6596280"/>
          </a:xfrm>
          <a:prstGeom prst="rect">
            <a:avLst/>
          </a:prstGeom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de-DE" sz="1200">
                <a:solidFill>
                  <a:srgbClr val="808080"/>
                </a:solidFill>
                <a:latin typeface="Calibri"/>
              </a:rPr>
              <a:t>Qualitätsmanagement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Allgemein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Grundbegriff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Warum das Ganze?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Tests &amp; Methoden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 Box Test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 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Black Box Test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Projektbezug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White/Black Box Test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 u="sng">
                <a:solidFill>
                  <a:srgbClr val="8b8b8b"/>
                </a:solidFill>
                <a:latin typeface="Calibri"/>
              </a:rPr>
              <a:t>Code-Convention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1600">
                <a:solidFill>
                  <a:srgbClr val="8b8b8b"/>
                </a:solidFill>
                <a:latin typeface="Calibri"/>
              </a:rPr>
              <a:t> </a:t>
            </a:r>
            <a:r>
              <a:rPr lang="de-DE" sz="1600">
                <a:solidFill>
                  <a:srgbClr val="8b8b8b"/>
                </a:solidFill>
                <a:latin typeface="Calibri"/>
              </a:rPr>
              <a:t>Checkstyle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Quellen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b="1" lang="de-DE" sz="1600">
                <a:solidFill>
                  <a:srgbClr val="8b8b8b"/>
                </a:solidFill>
                <a:latin typeface="Calibri"/>
              </a:rPr>
              <a:t>Fragen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102" name="CustomShape 3"/>
          <p:cNvSpPr/>
          <p:nvPr/>
        </p:nvSpPr>
        <p:spPr>
          <a:xfrm>
            <a:off x="2699640" y="260640"/>
            <a:ext cx="5975640" cy="455400"/>
          </a:xfrm>
          <a:prstGeom prst="rect">
            <a:avLst/>
          </a:prstGeom>
        </p:spPr>
        <p:txBody>
          <a:bodyPr bIns="45000" lIns="90000" rIns="90000" tIns="45000"/>
          <a:p>
            <a:pPr algn="ctr">
              <a:lnSpc>
                <a:spcPct val="100000"/>
              </a:lnSpc>
            </a:pPr>
            <a:r>
              <a:rPr b="1" lang="de-DE" sz="2400">
                <a:solidFill>
                  <a:srgbClr val="000000"/>
                </a:solidFill>
                <a:latin typeface="Calibri"/>
              </a:rPr>
              <a:t>Projektbezug – Code-Convention</a:t>
            </a:r>
            <a:endParaRPr/>
          </a:p>
        </p:txBody>
      </p:sp>
      <p:sp>
        <p:nvSpPr>
          <p:cNvPr id="103" name="CustomShape 4"/>
          <p:cNvSpPr/>
          <p:nvPr/>
        </p:nvSpPr>
        <p:spPr>
          <a:xfrm>
            <a:off x="0" y="0"/>
            <a:ext cx="11796120" cy="1179612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de-DE">
                <a:solidFill>
                  <a:srgbClr val="000000"/>
                </a:solidFill>
                <a:latin typeface="Calibri"/>
              </a:rPr>
              <a:t>09.09.2013</a:t>
            </a:r>
            <a:endParaRPr/>
          </a:p>
        </p:txBody>
      </p:sp>
    </p:spTree>
  </p:cSld>
  <p:timing>
    <p:tnLst>
      <p:par>
        <p:cTn dur="indefinite" id="17" nodeType="tmRoot" restart="never">
          <p:childTnLst>
            <p:seq>
              <p:cTn id="18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